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63" r:id="rId1"/>
  </p:sldMasterIdLst>
  <p:notesMasterIdLst>
    <p:notesMasterId r:id="rId18"/>
  </p:notesMasterIdLst>
  <p:sldIdLst>
    <p:sldId id="256" r:id="rId2"/>
    <p:sldId id="257" r:id="rId3"/>
    <p:sldId id="258" r:id="rId4"/>
    <p:sldId id="265" r:id="rId5"/>
    <p:sldId id="266" r:id="rId6"/>
    <p:sldId id="268" r:id="rId7"/>
    <p:sldId id="267" r:id="rId8"/>
    <p:sldId id="269" r:id="rId9"/>
    <p:sldId id="270" r:id="rId10"/>
    <p:sldId id="271" r:id="rId11"/>
    <p:sldId id="259" r:id="rId12"/>
    <p:sldId id="260" r:id="rId13"/>
    <p:sldId id="261" r:id="rId14"/>
    <p:sldId id="262" r:id="rId15"/>
    <p:sldId id="263" r:id="rId16"/>
    <p:sldId id="264" r:id="rId1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0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730448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0065BE-0657-4A47-90AD-C21C55E16B19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March 27,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704688"/>
            <a:ext cx="8229600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1pPr>
            <a:lvl2pPr marL="742950" indent="-28575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2pPr>
            <a:lvl3pPr marL="1143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3pPr>
            <a:lvl4pPr marL="16002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4pPr>
            <a:lvl5pPr marL="20574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5pPr>
            <a:lvl6pPr marL="25146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6pPr>
            <a:lvl7pPr marL="29718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7pPr>
            <a:lvl8pPr marL="3429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aseline="0">
                <a:solidFill>
                  <a:schemeClr val="dk2"/>
                </a:solidFill>
              </a:defRPr>
            </a:lvl8pPr>
            <a:lvl9pPr marL="38862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aseline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March 27,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March 27, 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  <p:sldLayoutId id="2147483876" r:id="rId13"/>
    <p:sldLayoutId id="2147483877" r:id="rId14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La Famille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Teja Bhyravabhotla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000" dirty="0" smtClean="0"/>
              <a:t>Entre en contact avec un choc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667000"/>
            <a:ext cx="5486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852004"/>
      </p:ext>
    </p:extLst>
  </p:cSld>
  <p:clrMapOvr>
    <a:masterClrMapping/>
  </p:clrMapOvr>
  <p:transition xmlns:p14="http://schemas.microsoft.com/office/powerpoint/2010/main"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4800"/>
              <a:t>Famille Nucléaire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buClr>
                <a:schemeClr val="dk2"/>
              </a:buClr>
              <a:buSzPct val="99999"/>
              <a:buFont typeface="Arial"/>
              <a:buChar char="•"/>
            </a:pPr>
            <a:r>
              <a:rPr lang="en-US" sz="3000" dirty="0" smtClean="0"/>
              <a:t>T</a:t>
            </a:r>
            <a:r>
              <a:rPr lang="en" sz="3000" dirty="0" smtClean="0"/>
              <a:t>raditionnellement</a:t>
            </a:r>
          </a:p>
          <a:p>
            <a:pPr marL="114300" lvl="0" indent="0" rtl="0">
              <a:buClr>
                <a:schemeClr val="dk2"/>
              </a:buClr>
              <a:buSzPct val="99999"/>
              <a:buNone/>
            </a:pPr>
            <a:endParaRPr lang="en" sz="3000" dirty="0">
              <a:solidFill>
                <a:srgbClr val="1F497D"/>
              </a:solidFill>
            </a:endParaRPr>
          </a:p>
          <a:p>
            <a:pPr marL="457200" lvl="0" indent="-342900" rtl="0">
              <a:buClr>
                <a:schemeClr val="dk2"/>
              </a:buClr>
              <a:buSzPct val="99999"/>
              <a:buFont typeface="Arial"/>
              <a:buChar char="•"/>
            </a:pPr>
            <a:r>
              <a:rPr lang="en" sz="3000" dirty="0" smtClean="0">
                <a:solidFill>
                  <a:srgbClr val="1F497D"/>
                </a:solidFill>
              </a:rPr>
              <a:t>"</a:t>
            </a:r>
            <a:r>
              <a:rPr lang="en" sz="3000" dirty="0">
                <a:solidFill>
                  <a:srgbClr val="1F497D"/>
                </a:solidFill>
              </a:rPr>
              <a:t>le</a:t>
            </a:r>
            <a:r>
              <a:rPr lang="en" sz="3000" dirty="0"/>
              <a:t> ménage"</a:t>
            </a:r>
          </a:p>
          <a:p>
            <a:endParaRPr lang="en" sz="3000" dirty="0"/>
          </a:p>
          <a:p>
            <a:pPr marL="457200" lvl="0" indent="-342900" rtl="0">
              <a:buClr>
                <a:schemeClr val="dk2"/>
              </a:buClr>
              <a:buSzPct val="99999"/>
              <a:buFont typeface="Arial"/>
              <a:buChar char="•"/>
            </a:pPr>
            <a:r>
              <a:rPr lang="en" sz="3000" dirty="0" smtClean="0"/>
              <a:t>importance</a:t>
            </a:r>
            <a:endParaRPr lang="en" sz="3000" dirty="0"/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457200" y="215126"/>
            <a:ext cx="7315499" cy="1351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Famille Nucl</a:t>
            </a:r>
            <a:r>
              <a:rPr lang="en" sz="4800"/>
              <a:t>éaire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Clr>
                <a:schemeClr val="dk2"/>
              </a:buClr>
              <a:buSzPct val="99999"/>
              <a:buFont typeface="Arial"/>
              <a:buChar char="•"/>
            </a:pPr>
            <a:r>
              <a:rPr lang="en" sz="3000" dirty="0"/>
              <a:t>Temps de </a:t>
            </a:r>
            <a:r>
              <a:rPr lang="en" sz="3000" dirty="0" smtClean="0"/>
              <a:t>famille</a:t>
            </a:r>
            <a:endParaRPr lang="en" sz="3000" dirty="0"/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Famille Nucl</a:t>
            </a:r>
            <a:r>
              <a:rPr lang="en" sz="4800" dirty="0"/>
              <a:t>éaire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14300" lvl="0" indent="0" rtl="0">
              <a:buClr>
                <a:schemeClr val="dk2"/>
              </a:buClr>
              <a:buSzPct val="99999"/>
              <a:buNone/>
            </a:pPr>
            <a:endParaRPr lang="en" sz="3000" dirty="0"/>
          </a:p>
          <a:p>
            <a:pPr marL="0" lvl="0" indent="0" algn="ctr" rtl="0">
              <a:buNone/>
            </a:pPr>
            <a:r>
              <a:rPr lang="en" sz="3000" dirty="0"/>
              <a:t>Mère, Père, Les Enfants</a:t>
            </a:r>
          </a:p>
          <a:p>
            <a:endParaRPr lang="en" sz="3000" dirty="0"/>
          </a:p>
          <a:p>
            <a:endParaRPr lang="en" sz="3000" dirty="0"/>
          </a:p>
          <a:p>
            <a:endParaRPr lang="en" sz="3000" dirty="0"/>
          </a:p>
          <a:p>
            <a:pPr marL="457200" lvl="0" indent="0" algn="ctr">
              <a:buNone/>
            </a:pPr>
            <a:r>
              <a:rPr lang="en" sz="3000" dirty="0"/>
              <a:t>			</a:t>
            </a:r>
          </a:p>
        </p:txBody>
      </p:sp>
      <p:sp>
        <p:nvSpPr>
          <p:cNvPr id="121" name="Shape 121"/>
          <p:cNvSpPr/>
          <p:nvPr/>
        </p:nvSpPr>
        <p:spPr>
          <a:xfrm>
            <a:off x="4114800" y="3505200"/>
            <a:ext cx="947699" cy="51389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914400" y="4419600"/>
            <a:ext cx="7772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" sz="3200" dirty="0">
                <a:solidFill>
                  <a:schemeClr val="tx2"/>
                </a:solidFill>
                <a:latin typeface="Candara"/>
                <a:cs typeface="Candara"/>
              </a:rPr>
              <a:t>Monoparentale, Parents Homosexuelles, Famille d'Accueil 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La Video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3000" dirty="0">
                <a:solidFill>
                  <a:srgbClr val="1F497D"/>
                </a:solidFill>
              </a:rPr>
              <a:t>http://www.youtube.com/watch?v=MO0ewMUGbAw</a:t>
            </a:r>
          </a:p>
          <a:p>
            <a:endParaRPr lang="en" sz="3000" dirty="0">
              <a:solidFill>
                <a:srgbClr val="1F497D"/>
              </a:solidFill>
            </a:endParaRPr>
          </a:p>
          <a:p>
            <a:pPr lvl="0" rtl="0">
              <a:buNone/>
            </a:pPr>
            <a:r>
              <a:rPr lang="en" sz="3000" dirty="0">
                <a:solidFill>
                  <a:srgbClr val="1F497D"/>
                </a:solidFill>
              </a:rPr>
              <a:t>1. Quelle est le but de cette vidéo?</a:t>
            </a:r>
          </a:p>
          <a:p>
            <a:endParaRPr lang="en" sz="3000" dirty="0">
              <a:solidFill>
                <a:srgbClr val="1F497D"/>
              </a:solidFill>
            </a:endParaRPr>
          </a:p>
          <a:p>
            <a:pPr lvl="0" rtl="0">
              <a:buNone/>
            </a:pPr>
            <a:r>
              <a:rPr lang="en" sz="3000" dirty="0">
                <a:solidFill>
                  <a:srgbClr val="1F497D"/>
                </a:solidFill>
              </a:rPr>
              <a:t>2. Depuis combien d'années </a:t>
            </a:r>
            <a:r>
              <a:rPr lang="en" sz="3000" dirty="0" smtClean="0">
                <a:solidFill>
                  <a:srgbClr val="1F497D"/>
                </a:solidFill>
              </a:rPr>
              <a:t>change-t-elle, la famille? </a:t>
            </a:r>
            <a:r>
              <a:rPr lang="en-US" sz="3000" dirty="0" smtClean="0">
                <a:solidFill>
                  <a:srgbClr val="1F497D"/>
                </a:solidFill>
              </a:rPr>
              <a:t>P</a:t>
            </a:r>
            <a:r>
              <a:rPr lang="en" sz="3000" dirty="0" smtClean="0">
                <a:solidFill>
                  <a:srgbClr val="1F497D"/>
                </a:solidFill>
              </a:rPr>
              <a:t>ourquoi? </a:t>
            </a:r>
            <a:endParaRPr lang="en" sz="4400" dirty="0">
              <a:solidFill>
                <a:srgbClr val="EFEDE2"/>
              </a:solidFill>
            </a:endParaRPr>
          </a:p>
          <a:p>
            <a:endParaRPr lang="en" sz="4400" dirty="0">
              <a:solidFill>
                <a:srgbClr val="EFEDE2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L'Article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 dirty="0">
                <a:solidFill>
                  <a:srgbClr val="1F497D"/>
                </a:solidFill>
              </a:rPr>
              <a:t>http://www.psychologies.com/Famille/Familles-recomposees/Familles-monoparentales/Articles-et-Dossiers/Qui-sont-les-familles-monoparentales</a:t>
            </a:r>
          </a:p>
          <a:p>
            <a:endParaRPr lang="en" sz="2400" dirty="0">
              <a:solidFill>
                <a:srgbClr val="1F497D"/>
              </a:solidFill>
            </a:endParaRPr>
          </a:p>
          <a:p>
            <a:pPr lvl="0" rtl="0">
              <a:buNone/>
            </a:pPr>
            <a:r>
              <a:rPr lang="en" sz="3000" dirty="0"/>
              <a:t>1. Quel est le but de </a:t>
            </a:r>
            <a:r>
              <a:rPr lang="en" sz="3000" dirty="0" smtClean="0"/>
              <a:t>cet </a:t>
            </a:r>
            <a:r>
              <a:rPr lang="en" sz="3000" dirty="0"/>
              <a:t>article?</a:t>
            </a:r>
          </a:p>
          <a:p>
            <a:endParaRPr lang="en" sz="3000" dirty="0"/>
          </a:p>
          <a:p>
            <a:pPr lvl="0" rtl="0">
              <a:buNone/>
            </a:pPr>
            <a:r>
              <a:rPr lang="en" sz="3000" dirty="0"/>
              <a:t>2. </a:t>
            </a:r>
            <a:r>
              <a:rPr lang="en" sz="3000" dirty="0" smtClean="0"/>
              <a:t>a-t-elle changé, </a:t>
            </a:r>
            <a:r>
              <a:rPr lang="en" sz="3000" dirty="0"/>
              <a:t>la psychologie et la vie </a:t>
            </a:r>
            <a:r>
              <a:rPr lang="en" sz="3000" dirty="0" smtClean="0"/>
              <a:t>des enfants?</a:t>
            </a:r>
            <a:endParaRPr lang="en" sz="3000" dirty="0"/>
          </a:p>
          <a:p>
            <a:endParaRPr lang="en" sz="3000" dirty="0"/>
          </a:p>
          <a:p>
            <a:pPr>
              <a:buNone/>
            </a:pPr>
            <a:r>
              <a:rPr lang="en" sz="3000" dirty="0"/>
              <a:t>3. </a:t>
            </a:r>
            <a:r>
              <a:rPr lang="en" sz="3000" dirty="0" smtClean="0"/>
              <a:t>Quelle est la fonction principale de </a:t>
            </a:r>
            <a:r>
              <a:rPr lang="en" sz="3000" dirty="0"/>
              <a:t>Fondation K </a:t>
            </a:r>
            <a:r>
              <a:rPr lang="en" sz="3000" dirty="0" smtClean="0"/>
              <a:t>urgences</a:t>
            </a:r>
            <a:r>
              <a:rPr lang="en" sz="3000" dirty="0"/>
              <a:t>?</a:t>
            </a: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Produits, Pratiques, Perspectives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3000"/>
              <a:t>Produits</a:t>
            </a:r>
          </a:p>
          <a:p>
            <a:endParaRPr lang="en" sz="3000"/>
          </a:p>
          <a:p>
            <a:endParaRPr lang="en" sz="3000"/>
          </a:p>
          <a:p>
            <a:endParaRPr lang="en" sz="3000"/>
          </a:p>
          <a:p>
            <a:pPr lvl="0" rtl="0">
              <a:buNone/>
            </a:pPr>
            <a:r>
              <a:rPr lang="en" sz="3000"/>
              <a:t>Pratiques</a:t>
            </a:r>
          </a:p>
          <a:p>
            <a:endParaRPr lang="en" sz="3000"/>
          </a:p>
          <a:p>
            <a:endParaRPr lang="en" sz="3000"/>
          </a:p>
          <a:p>
            <a:endParaRPr lang="en" sz="3000"/>
          </a:p>
          <a:p>
            <a:pPr>
              <a:buNone/>
            </a:pPr>
            <a:r>
              <a:rPr lang="en" sz="3000"/>
              <a:t>Perspectives</a:t>
            </a: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Questions de Pr</a:t>
            </a:r>
            <a:r>
              <a:rPr lang="en" dirty="0">
                <a:solidFill>
                  <a:srgbClr val="EFEDE2"/>
                </a:solidFill>
              </a:rPr>
              <a:t>é</a:t>
            </a:r>
            <a:r>
              <a:rPr lang="en" dirty="0"/>
              <a:t>-Pr</a:t>
            </a:r>
            <a:r>
              <a:rPr lang="en" dirty="0">
                <a:solidFill>
                  <a:srgbClr val="EFEDE2"/>
                </a:solidFill>
              </a:rPr>
              <a:t>é</a:t>
            </a:r>
            <a:r>
              <a:rPr lang="en" dirty="0"/>
              <a:t>sentation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None/>
            </a:pPr>
            <a:r>
              <a:rPr lang="en" sz="3000" dirty="0"/>
              <a:t>1. À votre avis, </a:t>
            </a:r>
            <a:r>
              <a:rPr lang="en" sz="3000" dirty="0" smtClean="0"/>
              <a:t>quelle est la définition </a:t>
            </a:r>
            <a:r>
              <a:rPr lang="en" sz="3000" dirty="0"/>
              <a:t>de la famille </a:t>
            </a:r>
            <a:r>
              <a:rPr lang="en" sz="3000" dirty="0" smtClean="0"/>
              <a:t>nucléaire</a:t>
            </a:r>
            <a:r>
              <a:rPr lang="en" sz="3000" dirty="0"/>
              <a:t>?</a:t>
            </a:r>
          </a:p>
          <a:p>
            <a:endParaRPr lang="en" sz="3000" dirty="0"/>
          </a:p>
          <a:p>
            <a:pPr lvl="0" rtl="0">
              <a:buNone/>
            </a:pPr>
            <a:r>
              <a:rPr lang="en" sz="3000" dirty="0"/>
              <a:t>2. </a:t>
            </a:r>
            <a:r>
              <a:rPr lang="en" sz="3000" dirty="0" smtClean="0"/>
              <a:t>Quels sont les </a:t>
            </a:r>
            <a:r>
              <a:rPr lang="en" sz="3000" dirty="0"/>
              <a:t>composants d'une famille?</a:t>
            </a:r>
          </a:p>
          <a:p>
            <a:endParaRPr lang="en" sz="3000" dirty="0"/>
          </a:p>
          <a:p>
            <a:endParaRPr lang="en" sz="3000" dirty="0"/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Definitions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US" sz="3000" dirty="0" err="1" smtClean="0">
                <a:solidFill>
                  <a:schemeClr val="bg1"/>
                </a:solidFill>
              </a:rPr>
              <a:t>Monoparentale</a:t>
            </a:r>
            <a:endParaRPr lang="en-US" sz="3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r>
              <a:rPr lang="en-US" sz="3000" dirty="0" err="1" smtClean="0"/>
              <a:t>Famille</a:t>
            </a:r>
            <a:r>
              <a:rPr lang="en-US" sz="3000" dirty="0" smtClean="0"/>
              <a:t> avec </a:t>
            </a:r>
            <a:r>
              <a:rPr lang="en-US" sz="3000" dirty="0" err="1" smtClean="0"/>
              <a:t>une</a:t>
            </a:r>
            <a:r>
              <a:rPr lang="en-US" sz="3000" dirty="0" smtClean="0"/>
              <a:t> parent</a:t>
            </a:r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endParaRPr lang="en" sz="2800" dirty="0"/>
          </a:p>
          <a:p>
            <a:pPr marL="0" indent="0">
              <a:buNone/>
            </a:pPr>
            <a:endParaRPr lang="en" sz="3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3505200"/>
            <a:ext cx="3899437" cy="27686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Bouleverser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000" dirty="0" err="1" smtClean="0"/>
              <a:t>Emouvoir</a:t>
            </a:r>
            <a:r>
              <a:rPr lang="en-US" sz="3000" dirty="0" smtClean="0"/>
              <a:t> </a:t>
            </a:r>
            <a:r>
              <a:rPr lang="en-US" sz="3000" dirty="0" err="1" smtClean="0"/>
              <a:t>fortement</a:t>
            </a:r>
            <a:endParaRPr lang="en-US" sz="3000" dirty="0" smtClean="0"/>
          </a:p>
          <a:p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362200"/>
            <a:ext cx="6096000" cy="406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66156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</a:t>
            </a:r>
            <a:r>
              <a:rPr lang="en-US" dirty="0" err="1" smtClean="0"/>
              <a:t>éanmoins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 err="1" smtClean="0"/>
              <a:t>Adv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000" dirty="0" err="1" smtClean="0"/>
              <a:t>Cependant</a:t>
            </a:r>
            <a:r>
              <a:rPr lang="en-US" sz="3000" dirty="0" smtClean="0"/>
              <a:t>, </a:t>
            </a:r>
            <a:r>
              <a:rPr lang="en-US" sz="3000" dirty="0" err="1" smtClean="0"/>
              <a:t>pourtant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264760595"/>
      </p:ext>
    </p:extLst>
  </p:cSld>
  <p:clrMapOvr>
    <a:masterClrMapping/>
  </p:clrMapOvr>
  <p:transition xmlns:p14="http://schemas.microsoft.com/office/powerpoint/2010/main"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Dissoci</a:t>
            </a:r>
            <a:r>
              <a:rPr lang="en-US" dirty="0" err="1" smtClean="0"/>
              <a:t>ées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000" dirty="0" err="1" smtClean="0"/>
              <a:t>Separer</a:t>
            </a:r>
            <a:r>
              <a:rPr lang="en-US" sz="3000" dirty="0" smtClean="0"/>
              <a:t>, </a:t>
            </a:r>
            <a:r>
              <a:rPr lang="en-US" sz="3000" dirty="0" err="1" smtClean="0"/>
              <a:t>disjoindre</a:t>
            </a:r>
            <a:endParaRPr lang="en-US" sz="3000" dirty="0" smtClean="0"/>
          </a:p>
          <a:p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362200"/>
            <a:ext cx="5943600" cy="399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699845"/>
      </p:ext>
    </p:extLst>
  </p:cSld>
  <p:clrMapOvr>
    <a:masterClrMapping/>
  </p:clrMapOvr>
  <p:transition xmlns:p14="http://schemas.microsoft.com/office/powerpoint/2010/main"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Malgr</a:t>
            </a:r>
            <a:r>
              <a:rPr lang="en-US" dirty="0" err="1" smtClean="0"/>
              <a:t>é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3000" dirty="0" smtClean="0"/>
          </a:p>
          <a:p>
            <a:r>
              <a:rPr lang="en-US" sz="3000" dirty="0" err="1" smtClean="0"/>
              <a:t>Contre</a:t>
            </a:r>
            <a:r>
              <a:rPr lang="en-US" sz="3000" dirty="0" smtClean="0"/>
              <a:t> le </a:t>
            </a:r>
            <a:r>
              <a:rPr lang="en-US" sz="3000" dirty="0" err="1" smtClean="0"/>
              <a:t>gr</a:t>
            </a:r>
            <a:r>
              <a:rPr lang="en-US" sz="3000" dirty="0" err="1" smtClean="0"/>
              <a:t>é</a:t>
            </a:r>
            <a:r>
              <a:rPr lang="en-US" sz="3000" dirty="0" smtClean="0"/>
              <a:t> de </a:t>
            </a:r>
            <a:r>
              <a:rPr lang="en-US" sz="3000" dirty="0" err="1" smtClean="0"/>
              <a:t>quel</a:t>
            </a:r>
            <a:r>
              <a:rPr lang="en-US" sz="3000" dirty="0" smtClean="0"/>
              <a:t> </a:t>
            </a:r>
            <a:r>
              <a:rPr lang="en-US" sz="3000" dirty="0" err="1" smtClean="0"/>
              <a:t>q’un</a:t>
            </a:r>
            <a:r>
              <a:rPr lang="en-US" sz="3000" dirty="0" smtClean="0"/>
              <a:t/>
            </a:r>
            <a:br>
              <a:rPr lang="en-US" sz="3000" dirty="0" smtClean="0"/>
            </a:br>
            <a:endParaRPr lang="en-US" sz="3000" dirty="0" smtClean="0"/>
          </a:p>
          <a:p>
            <a:r>
              <a:rPr lang="en-US" sz="3000" dirty="0" smtClean="0"/>
              <a:t>En </a:t>
            </a:r>
            <a:r>
              <a:rPr lang="en-US" sz="3000" dirty="0" err="1" smtClean="0"/>
              <a:t>depit</a:t>
            </a:r>
            <a:r>
              <a:rPr lang="en-US" sz="3000" dirty="0" smtClean="0"/>
              <a:t> de </a:t>
            </a:r>
            <a:r>
              <a:rPr lang="en-US" sz="3000" dirty="0" err="1" smtClean="0"/>
              <a:t>quelque</a:t>
            </a:r>
            <a:r>
              <a:rPr lang="en-US" sz="3000" dirty="0" smtClean="0"/>
              <a:t> chose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911109403"/>
      </p:ext>
    </p:extLst>
  </p:cSld>
  <p:clrMapOvr>
    <a:masterClrMapping/>
  </p:clrMapOvr>
  <p:transition xmlns:p14="http://schemas.microsoft.com/office/powerpoint/2010/main"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L’INSEE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err="1"/>
              <a:t>L'Institut</a:t>
            </a:r>
            <a:r>
              <a:rPr lang="en-US" sz="3200" dirty="0"/>
              <a:t> national de la </a:t>
            </a:r>
            <a:r>
              <a:rPr lang="en-US" sz="3200" dirty="0" err="1"/>
              <a:t>statistique</a:t>
            </a:r>
            <a:r>
              <a:rPr lang="en-US" sz="3200" dirty="0"/>
              <a:t> et des </a:t>
            </a:r>
            <a:r>
              <a:rPr lang="en-US" sz="3200" dirty="0" err="1"/>
              <a:t>études</a:t>
            </a:r>
            <a:r>
              <a:rPr lang="en-US" sz="3200" dirty="0"/>
              <a:t> </a:t>
            </a:r>
            <a:r>
              <a:rPr lang="en-US" sz="3200" dirty="0" err="1"/>
              <a:t>économiques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3505200"/>
            <a:ext cx="3340100" cy="242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627174"/>
      </p:ext>
    </p:extLst>
  </p:cSld>
  <p:clrMapOvr>
    <a:masterClrMapping/>
  </p:clrMapOvr>
  <p:transition xmlns:p14="http://schemas.microsoft.com/office/powerpoint/2010/main"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</a:t>
            </a:r>
            <a:r>
              <a:rPr lang="en-US" dirty="0" err="1" smtClean="0"/>
              <a:t>écarité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000" dirty="0" err="1" smtClean="0"/>
              <a:t>Qualit</a:t>
            </a:r>
            <a:r>
              <a:rPr lang="en-US" sz="3000" dirty="0" err="1" smtClean="0"/>
              <a:t>é</a:t>
            </a:r>
            <a:r>
              <a:rPr lang="en-US" sz="3000" dirty="0" smtClean="0"/>
              <a:t> de </a:t>
            </a:r>
            <a:r>
              <a:rPr lang="en-US" sz="3000" dirty="0" err="1" smtClean="0"/>
              <a:t>ce</a:t>
            </a:r>
            <a:r>
              <a:rPr lang="en-US" sz="3000" dirty="0" smtClean="0"/>
              <a:t> qui </a:t>
            </a:r>
            <a:r>
              <a:rPr lang="en-US" sz="3000" dirty="0" err="1" smtClean="0"/>
              <a:t>est</a:t>
            </a:r>
            <a:r>
              <a:rPr lang="en-US" sz="3000" dirty="0" smtClean="0"/>
              <a:t> </a:t>
            </a:r>
            <a:r>
              <a:rPr lang="en-US" sz="3000" dirty="0" err="1" smtClean="0"/>
              <a:t>incertain</a:t>
            </a:r>
            <a:r>
              <a:rPr lang="en-US" sz="3000" dirty="0" smtClean="0"/>
              <a:t> et </a:t>
            </a:r>
            <a:r>
              <a:rPr lang="en-US" sz="3000" dirty="0" err="1" smtClean="0"/>
              <a:t>dangereux</a:t>
            </a:r>
            <a:endParaRPr lang="en-US" sz="3000" dirty="0" smtClean="0"/>
          </a:p>
          <a:p>
            <a:endParaRPr lang="en-US" sz="3000" dirty="0"/>
          </a:p>
          <a:p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3124200"/>
            <a:ext cx="2717800" cy="339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205774"/>
      </p:ext>
    </p:extLst>
  </p:cSld>
  <p:clrMapOvr>
    <a:masterClrMapping/>
  </p:clrMapOvr>
  <p:transition xmlns:p14="http://schemas.microsoft.com/office/powerpoint/2010/main" spd="slow">
    <p:cover/>
  </p:transition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ＤＦＰ行書体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32</TotalTime>
  <Words>186</Words>
  <Application>Microsoft Macintosh PowerPoint</Application>
  <PresentationFormat>On-screen Show (4:3)</PresentationFormat>
  <Paragraphs>70</Paragraphs>
  <Slides>16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Infusion</vt:lpstr>
      <vt:lpstr>La Famille</vt:lpstr>
      <vt:lpstr>Questions de Pré-Présentation</vt:lpstr>
      <vt:lpstr>Definitions</vt:lpstr>
      <vt:lpstr>Bouleverser</vt:lpstr>
      <vt:lpstr>Néanmoins</vt:lpstr>
      <vt:lpstr>Dissociées</vt:lpstr>
      <vt:lpstr>Malgré</vt:lpstr>
      <vt:lpstr>L’INSEE</vt:lpstr>
      <vt:lpstr>Précarité</vt:lpstr>
      <vt:lpstr>Heurter</vt:lpstr>
      <vt:lpstr>Famille Nucléaire</vt:lpstr>
      <vt:lpstr>Famille Nucléaire</vt:lpstr>
      <vt:lpstr>Famille Nucléaire</vt:lpstr>
      <vt:lpstr>La Video</vt:lpstr>
      <vt:lpstr>L'Article</vt:lpstr>
      <vt:lpstr>Produits, Pratiques, Perspectives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Famille</dc:title>
  <dc:creator>Stampfl, Monica</dc:creator>
  <cp:lastModifiedBy>Tejasvi Bhyravabhotla</cp:lastModifiedBy>
  <cp:revision>6</cp:revision>
  <dcterms:modified xsi:type="dcterms:W3CDTF">2013-03-28T01:54:35Z</dcterms:modified>
</cp:coreProperties>
</file>